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4701" autoAdjust="0"/>
  </p:normalViewPr>
  <p:slideViewPr>
    <p:cSldViewPr snapToGrid="0" snapToObjects="1" showGuides="1">
      <p:cViewPr>
        <p:scale>
          <a:sx n="33" d="100"/>
          <a:sy n="33" d="100"/>
        </p:scale>
        <p:origin x="-1260" y="-264"/>
      </p:cViewPr>
      <p:guideLst>
        <p:guide orient="horz" pos="3318"/>
        <p:guide orient="horz" pos="288"/>
        <p:guide orient="horz" pos="20160"/>
        <p:guide orient="horz"/>
        <p:guide pos="581"/>
        <p:guide pos="2706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3/10/2016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3/10/2016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1030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41"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587165"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58716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258339"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250400"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2914027"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2914027"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2914027"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2914027"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2914027"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2914027"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904188"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2.vml"/><Relationship Id="rId7" Type="http://schemas.openxmlformats.org/officeDocument/2006/relationships/oleObject" Target="../embeddings/oleObject6.bin"/><Relationship Id="rId12" Type="http://schemas.openxmlformats.org/officeDocument/2006/relationships/image" Target="../media/image6.png"/><Relationship Id="rId17" Type="http://schemas.openxmlformats.org/officeDocument/2006/relationships/oleObject" Target="../embeddings/oleObject8.bin"/><Relationship Id="rId2" Type="http://schemas.openxmlformats.org/officeDocument/2006/relationships/theme" Target="../theme/theme2.xml"/><Relationship Id="rId16" Type="http://schemas.openxmlformats.org/officeDocument/2006/relationships/image" Target="../media/image1.wmf"/><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7.bin"/><Relationship Id="rId10" Type="http://schemas.openxmlformats.org/officeDocument/2006/relationships/image" Target="../media/image10.jpeg"/><Relationship Id="rId4" Type="http://schemas.openxmlformats.org/officeDocument/2006/relationships/oleObject" Target="../embeddings/oleObject5.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3.vml"/><Relationship Id="rId7" Type="http://schemas.openxmlformats.org/officeDocument/2006/relationships/oleObject" Target="../embeddings/oleObject10.bin"/><Relationship Id="rId12" Type="http://schemas.openxmlformats.org/officeDocument/2006/relationships/image" Target="../media/image6.png"/><Relationship Id="rId17" Type="http://schemas.openxmlformats.org/officeDocument/2006/relationships/oleObject" Target="../embeddings/oleObject12.bin"/><Relationship Id="rId2" Type="http://schemas.openxmlformats.org/officeDocument/2006/relationships/theme" Target="../theme/theme3.xml"/><Relationship Id="rId16" Type="http://schemas.openxmlformats.org/officeDocument/2006/relationships/image" Target="../media/image1.wmf"/><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11.bin"/><Relationship Id="rId10" Type="http://schemas.openxmlformats.org/officeDocument/2006/relationships/image" Target="../media/image10.jpeg"/><Relationship Id="rId4" Type="http://schemas.openxmlformats.org/officeDocument/2006/relationships/oleObject" Target="../embeddings/oleObject9.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0600"/>
            <a:ext cx="43891200" cy="45719"/>
          </a:xfrm>
          <a:prstGeom prst="rect">
            <a:avLst/>
          </a:prstGeom>
          <a:solidFill>
            <a:schemeClr val="accent5">
              <a:lumMod val="50000"/>
            </a:schemeClr>
          </a:solidFill>
          <a:ln w="152400">
            <a:solidFill>
              <a:schemeClr val="accent5">
                <a:lumMod val="50000"/>
              </a:schemeClr>
            </a:solid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567305" y="32315729"/>
            <a:ext cx="2514600" cy="336819"/>
          </a:xfrm>
          <a:prstGeom prst="rect">
            <a:avLst/>
          </a:prstGeom>
          <a:noFill/>
          <a:ln w="9525">
            <a:solidFill>
              <a:schemeClr val="accent5">
                <a:lumMod val="50000"/>
              </a:schemeClr>
            </a:solid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 name="Rounded Rectangle 1"/>
          <p:cNvSpPr/>
          <p:nvPr userDrawn="1"/>
        </p:nvSpPr>
        <p:spPr>
          <a:xfrm>
            <a:off x="922338"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7692"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22253046"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userDrawn="1"/>
        </p:nvSpPr>
        <p:spPr>
          <a:xfrm>
            <a:off x="32918400"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161"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162"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163"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164"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484177"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userDrawn="1"/>
        </p:nvSpPr>
        <p:spPr>
          <a:xfrm>
            <a:off x="922338"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15154504"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29386670"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185"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186"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0" name="TextBox 4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1"/>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3"/>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3"/>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4"/>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187"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188"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Tree>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484177"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1" name="Rounded Rectangle 20"/>
          <p:cNvSpPr/>
          <p:nvPr userDrawn="1"/>
        </p:nvSpPr>
        <p:spPr>
          <a:xfrm>
            <a:off x="922338"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32918400"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3194" y="5267325"/>
            <a:ext cx="20724813" cy="26736675"/>
          </a:xfrm>
          <a:prstGeom prst="roundRect">
            <a:avLst>
              <a:gd name="adj" fmla="val 2853"/>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209"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210"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49" name="TextBox 4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211"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212"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Tree>
  </p:cSld>
  <p:clrMap bg1="lt1" tx1="dk1" bg2="lt2" tx2="dk2" accent1="accent1" accent2="accent2" accent3="accent3" accent4="accent4" accent5="accent5" accent6="accent6" hlink="hlink" folHlink="folHlink"/>
  <p:sldLayoutIdLst>
    <p:sldLayoutId id="2147483654"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ext Placeholder 452"/>
          <p:cNvSpPr>
            <a:spLocks noGrp="1"/>
          </p:cNvSpPr>
          <p:nvPr>
            <p:ph type="body" sz="quarter" idx="20"/>
          </p:nvPr>
        </p:nvSpPr>
        <p:spPr>
          <a:xfrm>
            <a:off x="904188" y="11593218"/>
            <a:ext cx="10050462" cy="754045"/>
          </a:xfrm>
        </p:spPr>
        <p:txBody>
          <a:bodyPr/>
          <a:lstStyle/>
          <a:p>
            <a:r>
              <a:rPr lang="en-US" dirty="0" smtClean="0"/>
              <a:t>MOVIE FEATURE GENERATION</a:t>
            </a:r>
            <a:endParaRPr lang="en-US" dirty="0"/>
          </a:p>
        </p:txBody>
      </p:sp>
      <p:sp>
        <p:nvSpPr>
          <p:cNvPr id="455" name="Text Placeholder 454"/>
          <p:cNvSpPr>
            <a:spLocks noGrp="1"/>
          </p:cNvSpPr>
          <p:nvPr>
            <p:ph type="body" sz="quarter" idx="22"/>
          </p:nvPr>
        </p:nvSpPr>
        <p:spPr>
          <a:xfrm>
            <a:off x="11608969" y="5911671"/>
            <a:ext cx="10048875" cy="754045"/>
          </a:xfrm>
        </p:spPr>
        <p:txBody>
          <a:bodyPr/>
          <a:lstStyle/>
          <a:p>
            <a:r>
              <a:rPr lang="en-US" dirty="0"/>
              <a:t>MOVIE FEATURE </a:t>
            </a:r>
            <a:r>
              <a:rPr lang="en-US" dirty="0" smtClean="0"/>
              <a:t>GENERATION (cont.)</a:t>
            </a:r>
            <a:endParaRPr lang="en-US" dirty="0"/>
          </a:p>
        </p:txBody>
      </p:sp>
      <p:sp>
        <p:nvSpPr>
          <p:cNvPr id="457" name="Text Placeholder 456"/>
          <p:cNvSpPr>
            <a:spLocks noGrp="1"/>
          </p:cNvSpPr>
          <p:nvPr>
            <p:ph type="body" sz="quarter" idx="24"/>
          </p:nvPr>
        </p:nvSpPr>
        <p:spPr>
          <a:xfrm>
            <a:off x="22313957" y="12872508"/>
            <a:ext cx="10058400" cy="754045"/>
          </a:xfrm>
        </p:spPr>
        <p:txBody>
          <a:bodyPr/>
          <a:lstStyle/>
          <a:p>
            <a:r>
              <a:rPr lang="en-US" dirty="0" smtClean="0"/>
              <a:t>RESULTS</a:t>
            </a:r>
            <a:endParaRPr lang="en-US" dirty="0"/>
          </a:p>
        </p:txBody>
      </p:sp>
      <p:sp>
        <p:nvSpPr>
          <p:cNvPr id="458" name="Text Placeholder 457"/>
          <p:cNvSpPr>
            <a:spLocks noGrp="1"/>
          </p:cNvSpPr>
          <p:nvPr>
            <p:ph type="body" sz="quarter" idx="25"/>
          </p:nvPr>
        </p:nvSpPr>
        <p:spPr>
          <a:xfrm>
            <a:off x="32925020" y="14615171"/>
            <a:ext cx="10047018" cy="754045"/>
          </a:xfrm>
        </p:spPr>
        <p:txBody>
          <a:bodyPr/>
          <a:lstStyle/>
          <a:p>
            <a:r>
              <a:rPr lang="en-US" dirty="0" smtClean="0"/>
              <a:t>CONCLUSIONS AND FUTURE WORK</a:t>
            </a:r>
            <a:endParaRPr lang="en-US" dirty="0"/>
          </a:p>
        </p:txBody>
      </p:sp>
      <p:sp>
        <p:nvSpPr>
          <p:cNvPr id="460" name="Text Placeholder 459"/>
          <p:cNvSpPr>
            <a:spLocks noGrp="1"/>
          </p:cNvSpPr>
          <p:nvPr>
            <p:ph type="body" sz="quarter" idx="27"/>
          </p:nvPr>
        </p:nvSpPr>
        <p:spPr>
          <a:xfrm>
            <a:off x="32961532" y="25246536"/>
            <a:ext cx="10047018" cy="754045"/>
          </a:xfrm>
        </p:spPr>
        <p:txBody>
          <a:bodyPr/>
          <a:lstStyle/>
          <a:p>
            <a:r>
              <a:rPr lang="en-US" dirty="0" smtClean="0"/>
              <a:t>REFERENCES</a:t>
            </a:r>
            <a:endParaRPr lang="en-US" dirty="0"/>
          </a:p>
        </p:txBody>
      </p:sp>
      <p:sp>
        <p:nvSpPr>
          <p:cNvPr id="461" name="Text Placeholder 460"/>
          <p:cNvSpPr>
            <a:spLocks noGrp="1"/>
          </p:cNvSpPr>
          <p:nvPr>
            <p:ph type="body" sz="quarter" idx="28"/>
          </p:nvPr>
        </p:nvSpPr>
        <p:spPr>
          <a:xfrm>
            <a:off x="32961532" y="25985200"/>
            <a:ext cx="10052050" cy="2400635"/>
          </a:xfrm>
        </p:spPr>
        <p:txBody>
          <a:bodyPr/>
          <a:lstStyle/>
          <a:p>
            <a:r>
              <a:rPr lang="en-US" sz="3000" dirty="0" smtClean="0"/>
              <a:t>[1] </a:t>
            </a:r>
            <a:r>
              <a:rPr lang="en-US" sz="3000" i="1" dirty="0" err="1" smtClean="0"/>
              <a:t>OpenCV</a:t>
            </a:r>
            <a:r>
              <a:rPr lang="en-US" sz="3000" dirty="0" smtClean="0"/>
              <a:t>. </a:t>
            </a:r>
            <a:r>
              <a:rPr lang="en-US" sz="3000" dirty="0" err="1"/>
              <a:t>Itseez</a:t>
            </a:r>
            <a:r>
              <a:rPr lang="en-US" sz="3000" dirty="0"/>
              <a:t>. Web. 09 Mar. 2016. http://opencv.org/.</a:t>
            </a:r>
          </a:p>
          <a:p>
            <a:r>
              <a:rPr lang="en-US" sz="3000" dirty="0"/>
              <a:t>[2] Canny, J., </a:t>
            </a:r>
            <a:r>
              <a:rPr lang="en-US" sz="3000" i="1" dirty="0" smtClean="0"/>
              <a:t>A </a:t>
            </a:r>
            <a:r>
              <a:rPr lang="en-US" sz="3000" i="1" dirty="0"/>
              <a:t>Computational Approach To Edge </a:t>
            </a:r>
            <a:r>
              <a:rPr lang="en-US" sz="3000" i="1" dirty="0" smtClean="0"/>
              <a:t>Detection</a:t>
            </a:r>
            <a:r>
              <a:rPr lang="en-US" sz="3000" dirty="0" smtClean="0"/>
              <a:t>, </a:t>
            </a:r>
            <a:r>
              <a:rPr lang="en-US" sz="3000" dirty="0"/>
              <a:t>IEEE Trans. Pattern Analysis and Machine Intelligence, 8(6):679–698, </a:t>
            </a:r>
            <a:r>
              <a:rPr lang="en-US" sz="3000" dirty="0" smtClean="0"/>
              <a:t>1986</a:t>
            </a:r>
          </a:p>
        </p:txBody>
      </p:sp>
      <p:sp>
        <p:nvSpPr>
          <p:cNvPr id="462" name="Text Placeholder 461"/>
          <p:cNvSpPr>
            <a:spLocks noGrp="1"/>
          </p:cNvSpPr>
          <p:nvPr>
            <p:ph type="body" sz="quarter" idx="29"/>
          </p:nvPr>
        </p:nvSpPr>
        <p:spPr>
          <a:xfrm>
            <a:off x="32966564" y="28419168"/>
            <a:ext cx="10047018" cy="754045"/>
          </a:xfrm>
        </p:spPr>
        <p:txBody>
          <a:bodyPr/>
          <a:lstStyle/>
          <a:p>
            <a:r>
              <a:rPr lang="en-US" dirty="0" smtClean="0"/>
              <a:t>ACKNOWLEDGEMENTS</a:t>
            </a:r>
            <a:endParaRPr lang="en-US" dirty="0"/>
          </a:p>
        </p:txBody>
      </p:sp>
      <p:sp>
        <p:nvSpPr>
          <p:cNvPr id="465" name="Text Placeholder 464"/>
          <p:cNvSpPr>
            <a:spLocks noGrp="1"/>
          </p:cNvSpPr>
          <p:nvPr>
            <p:ph type="body" sz="quarter" idx="150"/>
          </p:nvPr>
        </p:nvSpPr>
        <p:spPr/>
        <p:txBody>
          <a:bodyPr/>
          <a:lstStyle/>
          <a:p>
            <a:r>
              <a:rPr lang="en-US" dirty="0" smtClean="0"/>
              <a:t>University of Washington, Computer Science &amp; Engineering/Aeronautics &amp; Astronautics</a:t>
            </a:r>
            <a:endParaRPr lang="en-US" dirty="0"/>
          </a:p>
        </p:txBody>
      </p:sp>
      <p:sp>
        <p:nvSpPr>
          <p:cNvPr id="466" name="Text Placeholder 465"/>
          <p:cNvSpPr>
            <a:spLocks noGrp="1"/>
          </p:cNvSpPr>
          <p:nvPr>
            <p:ph type="body" sz="quarter" idx="151"/>
          </p:nvPr>
        </p:nvSpPr>
        <p:spPr/>
        <p:txBody>
          <a:bodyPr>
            <a:normAutofit fontScale="92500" lnSpcReduction="10000"/>
          </a:bodyPr>
          <a:lstStyle/>
          <a:p>
            <a:r>
              <a:rPr lang="en-US" dirty="0"/>
              <a:t>Nathaniel Guy, John Fuini and Yong Han Noel Kim</a:t>
            </a:r>
          </a:p>
        </p:txBody>
      </p:sp>
      <p:sp>
        <p:nvSpPr>
          <p:cNvPr id="467" name="Text Placeholder 466"/>
          <p:cNvSpPr>
            <a:spLocks noGrp="1"/>
          </p:cNvSpPr>
          <p:nvPr>
            <p:ph type="body" sz="quarter" idx="153"/>
          </p:nvPr>
        </p:nvSpPr>
        <p:spPr>
          <a:xfrm>
            <a:off x="2844800" y="465813"/>
            <a:ext cx="38760399" cy="2691612"/>
          </a:xfrm>
        </p:spPr>
        <p:txBody>
          <a:bodyPr>
            <a:normAutofit fontScale="92500"/>
          </a:bodyPr>
          <a:lstStyle/>
          <a:p>
            <a:r>
              <a:rPr lang="en-US" dirty="0"/>
              <a:t>Multimedia Feature Generation of Movie Trailers for Genre Prediction</a:t>
            </a:r>
          </a:p>
        </p:txBody>
      </p:sp>
      <p:sp>
        <p:nvSpPr>
          <p:cNvPr id="8" name="Text Placeholder 7"/>
          <p:cNvSpPr>
            <a:spLocks noGrp="1"/>
          </p:cNvSpPr>
          <p:nvPr>
            <p:ph type="body" sz="quarter" idx="21"/>
          </p:nvPr>
        </p:nvSpPr>
        <p:spPr>
          <a:xfrm>
            <a:off x="11648320" y="17612347"/>
            <a:ext cx="10048874" cy="3385520"/>
          </a:xfrm>
        </p:spPr>
        <p:txBody>
          <a:bodyPr/>
          <a:lstStyle/>
          <a:p>
            <a:r>
              <a:rPr lang="en-US" b="1" dirty="0" smtClean="0"/>
              <a:t>I. Volume</a:t>
            </a:r>
          </a:p>
          <a:p>
            <a:pPr algn="just"/>
            <a:r>
              <a:rPr lang="en-US" dirty="0" smtClean="0"/>
              <a:t>The mean, standard deviation, min. and max. volume features were acquired from the audio waveforms</a:t>
            </a:r>
            <a:r>
              <a:rPr lang="en-US" dirty="0" smtClean="0"/>
              <a:t>.</a:t>
            </a:r>
          </a:p>
          <a:p>
            <a:r>
              <a:rPr lang="en-US" b="1" dirty="0"/>
              <a:t>II. Sudden rise/fall </a:t>
            </a:r>
          </a:p>
          <a:p>
            <a:pPr algn="just"/>
            <a:r>
              <a:rPr lang="en-US" dirty="0"/>
              <a:t>Sudden increase and decrease of were defined as change in volume in a small time period with a magnitude of change larger than the standard deviation of volume</a:t>
            </a:r>
            <a:r>
              <a:rPr lang="en-US" dirty="0" smtClean="0"/>
              <a:t>.</a:t>
            </a:r>
            <a:endParaRPr lang="en-US" dirty="0"/>
          </a:p>
        </p:txBody>
      </p:sp>
      <p:sp>
        <p:nvSpPr>
          <p:cNvPr id="9" name="Text Placeholder 8"/>
          <p:cNvSpPr>
            <a:spLocks noGrp="1"/>
          </p:cNvSpPr>
          <p:nvPr>
            <p:ph type="body" sz="quarter" idx="23"/>
          </p:nvPr>
        </p:nvSpPr>
        <p:spPr>
          <a:xfrm>
            <a:off x="11569816" y="26302471"/>
            <a:ext cx="10048874" cy="5155235"/>
          </a:xfrm>
        </p:spPr>
        <p:txBody>
          <a:bodyPr/>
          <a:lstStyle/>
          <a:p>
            <a:pPr algn="just"/>
            <a:r>
              <a:rPr lang="en-US" dirty="0" smtClean="0"/>
              <a:t>  A subset of the trailers, composed of 80% of randomly chosen movie trailers, was built. This set, called a trainer set, was used to build a binary classification tree in MATLAB environment.</a:t>
            </a:r>
            <a:r>
              <a:rPr lang="en-US" i="1" dirty="0" smtClean="0"/>
              <a:t> (command: </a:t>
            </a:r>
            <a:r>
              <a:rPr lang="en-US" i="1" dirty="0" err="1" smtClean="0"/>
              <a:t>fitctree</a:t>
            </a:r>
            <a:r>
              <a:rPr lang="en-US" i="1" dirty="0" smtClean="0"/>
              <a:t>) </a:t>
            </a:r>
            <a:r>
              <a:rPr lang="en-US" dirty="0" smtClean="0"/>
              <a:t>This tree was then tested on the full set of trailers to classify their genres. </a:t>
            </a:r>
            <a:r>
              <a:rPr lang="en-US" i="1" dirty="0" smtClean="0"/>
              <a:t>(command: predict). </a:t>
            </a:r>
            <a:r>
              <a:rPr lang="en-US" dirty="0" smtClean="0"/>
              <a:t>The result was then compared with the actual genres of movie trailers to assess the success rate of this algorithm. This process was repeated 40 times to cross-validate.</a:t>
            </a:r>
          </a:p>
          <a:p>
            <a:pPr algn="just"/>
            <a:r>
              <a:rPr lang="en-US" dirty="0"/>
              <a:t> </a:t>
            </a:r>
            <a:r>
              <a:rPr lang="en-US" dirty="0" smtClean="0"/>
              <a:t> The binary decision tree seemed to provide adequate success rate. </a:t>
            </a:r>
            <a:r>
              <a:rPr lang="en-US" dirty="0" smtClean="0"/>
              <a:t>Nonetheless, we experimented with support vector machine (SVM) model as well. The classifier was created </a:t>
            </a:r>
            <a:r>
              <a:rPr lang="en-US" i="1" dirty="0" smtClean="0"/>
              <a:t>(command: </a:t>
            </a:r>
            <a:r>
              <a:rPr lang="en-US" i="1" dirty="0" err="1" smtClean="0"/>
              <a:t>fitcsvm</a:t>
            </a:r>
            <a:r>
              <a:rPr lang="en-US" i="1" dirty="0" smtClean="0"/>
              <a:t>), </a:t>
            </a:r>
            <a:r>
              <a:rPr lang="en-US" dirty="0" smtClean="0"/>
              <a:t>used for classification, the result was cross-validated </a:t>
            </a:r>
            <a:r>
              <a:rPr lang="en-US" i="1" dirty="0" smtClean="0"/>
              <a:t>(command: </a:t>
            </a:r>
            <a:r>
              <a:rPr lang="en-US" i="1" dirty="0" err="1" smtClean="0"/>
              <a:t>crossval</a:t>
            </a:r>
            <a:r>
              <a:rPr lang="en-US" i="1" dirty="0" smtClean="0"/>
              <a:t>)</a:t>
            </a:r>
            <a:r>
              <a:rPr lang="en-US" dirty="0" smtClean="0"/>
              <a:t>, and their accuracies were noted </a:t>
            </a:r>
            <a:r>
              <a:rPr lang="en-US" i="1" dirty="0" smtClean="0"/>
              <a:t>(command: </a:t>
            </a:r>
            <a:r>
              <a:rPr lang="en-US" i="1" dirty="0" err="1" smtClean="0"/>
              <a:t>kfoldLoss</a:t>
            </a:r>
            <a:r>
              <a:rPr lang="en-US" i="1" dirty="0" smtClean="0"/>
              <a:t>)</a:t>
            </a:r>
            <a:r>
              <a:rPr lang="en-US" dirty="0" smtClean="0"/>
              <a:t>. </a:t>
            </a:r>
          </a:p>
        </p:txBody>
      </p:sp>
      <p:sp>
        <p:nvSpPr>
          <p:cNvPr id="10" name="Text Placeholder 9"/>
          <p:cNvSpPr>
            <a:spLocks noGrp="1"/>
          </p:cNvSpPr>
          <p:nvPr>
            <p:ph type="body" sz="quarter" idx="96"/>
          </p:nvPr>
        </p:nvSpPr>
        <p:spPr>
          <a:xfrm>
            <a:off x="914403" y="12813101"/>
            <a:ext cx="10056813" cy="6001621"/>
          </a:xfrm>
        </p:spPr>
        <p:txBody>
          <a:bodyPr/>
          <a:lstStyle/>
          <a:p>
            <a:r>
              <a:rPr lang="en-US" dirty="0" smtClean="0"/>
              <a:t>A large part of our features were generated via computer vision analysis package: OpenCV2 written in Python [1]. </a:t>
            </a:r>
          </a:p>
          <a:p>
            <a:r>
              <a:rPr lang="en-US" b="1" dirty="0" smtClean="0"/>
              <a:t>I. Total run-time</a:t>
            </a:r>
          </a:p>
          <a:p>
            <a:r>
              <a:rPr lang="en-US" dirty="0"/>
              <a:t>CV2 can provide the frames per second (FPS) for a given trailer as well, and this allowed us to calculate the run-time of trailers in seconds</a:t>
            </a:r>
            <a:r>
              <a:rPr lang="en-US" dirty="0" smtClean="0"/>
              <a:t>.</a:t>
            </a:r>
          </a:p>
          <a:p>
            <a:pPr algn="just"/>
            <a:r>
              <a:rPr lang="en-US" b="1" dirty="0" smtClean="0"/>
              <a:t>II. Number of frames</a:t>
            </a:r>
          </a:p>
          <a:p>
            <a:r>
              <a:rPr lang="en-US" dirty="0" err="1"/>
              <a:t>OpenCV</a:t>
            </a:r>
            <a:r>
              <a:rPr lang="en-US" dirty="0"/>
              <a:t> allows the processing of video data on a per-frame basis. Individually frames were counted, in order to get a total run-time of any given trailer in terms of frame count</a:t>
            </a:r>
            <a:r>
              <a:rPr lang="en-US" dirty="0" smtClean="0"/>
              <a:t>.</a:t>
            </a:r>
          </a:p>
          <a:p>
            <a:r>
              <a:rPr lang="en-US" b="1" dirty="0" smtClean="0"/>
              <a:t>III. Number of shots</a:t>
            </a:r>
          </a:p>
          <a:p>
            <a:r>
              <a:rPr lang="en-US" dirty="0" smtClean="0"/>
              <a:t>We detected shot transitions by examining the color histogram for each frame, and detecting a drastic change in color histogram.</a:t>
            </a:r>
          </a:p>
          <a:p>
            <a:endParaRPr lang="en-US" dirty="0" smtClean="0"/>
          </a:p>
        </p:txBody>
      </p:sp>
      <p:sp>
        <p:nvSpPr>
          <p:cNvPr id="11" name="Text Placeholder 10"/>
          <p:cNvSpPr>
            <a:spLocks noGrp="1"/>
          </p:cNvSpPr>
          <p:nvPr>
            <p:ph type="body" sz="quarter" idx="10"/>
          </p:nvPr>
        </p:nvSpPr>
        <p:spPr>
          <a:xfrm>
            <a:off x="904188" y="6378481"/>
            <a:ext cx="10056813" cy="5232179"/>
          </a:xfrm>
        </p:spPr>
        <p:txBody>
          <a:bodyPr/>
          <a:lstStyle/>
          <a:p>
            <a:pPr algn="just"/>
            <a:r>
              <a:rPr lang="en-US" dirty="0"/>
              <a:t> </a:t>
            </a:r>
            <a:r>
              <a:rPr lang="en-US" dirty="0" smtClean="0"/>
              <a:t> Movie </a:t>
            </a:r>
            <a:r>
              <a:rPr lang="en-US" dirty="0"/>
              <a:t>trailers are one of the most effective advertising tools for movies. </a:t>
            </a:r>
            <a:r>
              <a:rPr lang="en-US" dirty="0" smtClean="0"/>
              <a:t>Human </a:t>
            </a:r>
            <a:r>
              <a:rPr lang="en-US" dirty="0"/>
              <a:t>movie viewers </a:t>
            </a:r>
            <a:r>
              <a:rPr lang="en-US" dirty="0" smtClean="0"/>
              <a:t>can tell the genre of a movie given </a:t>
            </a:r>
            <a:r>
              <a:rPr lang="en-US" dirty="0"/>
              <a:t>the first minute of watching </a:t>
            </a:r>
            <a:r>
              <a:rPr lang="en-US" dirty="0" smtClean="0"/>
              <a:t>its trailer. Viewers </a:t>
            </a:r>
            <a:r>
              <a:rPr lang="en-US" dirty="0"/>
              <a:t>have developed this cognitive ability by watching countless movies of various genres over time, and have subconsciously </a:t>
            </a:r>
            <a:r>
              <a:rPr lang="en-US" dirty="0" smtClean="0"/>
              <a:t>associated certain cinematic </a:t>
            </a:r>
            <a:r>
              <a:rPr lang="en-US" dirty="0"/>
              <a:t>features </a:t>
            </a:r>
            <a:r>
              <a:rPr lang="en-US" dirty="0" smtClean="0"/>
              <a:t>with </a:t>
            </a:r>
            <a:r>
              <a:rPr lang="en-US" dirty="0"/>
              <a:t>certain genres</a:t>
            </a:r>
            <a:r>
              <a:rPr lang="en-US" dirty="0" smtClean="0"/>
              <a:t>.</a:t>
            </a:r>
          </a:p>
          <a:p>
            <a:pPr algn="just"/>
            <a:r>
              <a:rPr lang="en-US" dirty="0" smtClean="0"/>
              <a:t>  We aimed to develop an </a:t>
            </a:r>
            <a:r>
              <a:rPr lang="en-US" dirty="0"/>
              <a:t>algorithm </a:t>
            </a:r>
            <a:r>
              <a:rPr lang="en-US" dirty="0" smtClean="0"/>
              <a:t>that mimics this </a:t>
            </a:r>
            <a:r>
              <a:rPr lang="en-US" dirty="0"/>
              <a:t>process </a:t>
            </a:r>
            <a:r>
              <a:rPr lang="en-US" dirty="0" smtClean="0"/>
              <a:t>for computers. There were two major parts to this endeavor. One, is the </a:t>
            </a:r>
            <a:r>
              <a:rPr lang="en-US" dirty="0"/>
              <a:t>process of identifying cinematic features from a large set of trailers of known genre, </a:t>
            </a:r>
            <a:r>
              <a:rPr lang="en-US" dirty="0" smtClean="0"/>
              <a:t>and two, is training </a:t>
            </a:r>
            <a:r>
              <a:rPr lang="en-US" dirty="0"/>
              <a:t>a machine learning algorithm to develop classification criteria based on these features and genre </a:t>
            </a:r>
            <a:r>
              <a:rPr lang="en-US" dirty="0" smtClean="0"/>
              <a:t>metadata. </a:t>
            </a:r>
          </a:p>
          <a:p>
            <a:pPr algn="just"/>
            <a:r>
              <a:rPr lang="en-US" dirty="0"/>
              <a:t> </a:t>
            </a:r>
            <a:r>
              <a:rPr lang="en-US" dirty="0" smtClean="0"/>
              <a:t> Lastly, the </a:t>
            </a:r>
            <a:r>
              <a:rPr lang="en-US" dirty="0"/>
              <a:t>generated classification criteria </a:t>
            </a:r>
            <a:r>
              <a:rPr lang="en-US" dirty="0" smtClean="0"/>
              <a:t>was tested on </a:t>
            </a:r>
            <a:r>
              <a:rPr lang="en-US" dirty="0"/>
              <a:t>a set of trailers to assess the effectiveness of our approach.</a:t>
            </a:r>
          </a:p>
        </p:txBody>
      </p:sp>
      <p:sp>
        <p:nvSpPr>
          <p:cNvPr id="12" name="Text Placeholder 11"/>
          <p:cNvSpPr>
            <a:spLocks noGrp="1"/>
          </p:cNvSpPr>
          <p:nvPr>
            <p:ph type="body" sz="quarter" idx="26"/>
          </p:nvPr>
        </p:nvSpPr>
        <p:spPr>
          <a:xfrm>
            <a:off x="32955182" y="15402549"/>
            <a:ext cx="10047018" cy="7078839"/>
          </a:xfrm>
        </p:spPr>
        <p:txBody>
          <a:bodyPr/>
          <a:lstStyle/>
          <a:p>
            <a:r>
              <a:rPr lang="en-US" dirty="0" smtClean="0"/>
              <a:t>  The project demonstrated a construction of movie genre classifier using features acquired from videos and audios portions of movie trailers. A series of video analysis using computer vision module generated myriad of video-features such as detail score, dark scene, color and intensity profile etc. Temporal and frequency analysis of audio identified sharp increase and decrease of volume and frequency spectra. </a:t>
            </a:r>
            <a:r>
              <a:rPr lang="en-US" dirty="0" smtClean="0"/>
              <a:t>MATLAB</a:t>
            </a:r>
            <a:r>
              <a:rPr lang="en-US" dirty="0" smtClean="0"/>
              <a:t> classifiers trained using these features classified movie genres with success rate ranging from 60% to 95%. Of two classifiers, binary decision tree and support vecto</a:t>
            </a:r>
            <a:r>
              <a:rPr lang="en-US" dirty="0" smtClean="0"/>
              <a:t>r machine, the later had appx. 8% higher chance of successful classification overall. </a:t>
            </a:r>
          </a:p>
          <a:p>
            <a:r>
              <a:rPr lang="en-US" dirty="0"/>
              <a:t> </a:t>
            </a:r>
            <a:r>
              <a:rPr lang="en-US" dirty="0" smtClean="0"/>
              <a:t> It is worth noting that our machine learning algorithm is unsupervised. The only step necessitates human input is providing genre classification for the set of movie trailers initially. The rest of the pipeline could easily be automated. While in this project we tested our algorithm using movie trailers, it can be adapted to any environment that require computer vision-audio based machine learning. This can include surveillance, video tracking, etc.</a:t>
            </a:r>
            <a:endParaRPr lang="en-US"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4331" r="4017"/>
          <a:stretch/>
        </p:blipFill>
        <p:spPr>
          <a:xfrm>
            <a:off x="22504457" y="16074984"/>
            <a:ext cx="9677399" cy="6845112"/>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7728" t="3106" r="7081" b="1194"/>
          <a:stretch/>
        </p:blipFill>
        <p:spPr>
          <a:xfrm>
            <a:off x="33105816" y="6247941"/>
            <a:ext cx="9576015" cy="8060024"/>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6437" r="51694"/>
          <a:stretch/>
        </p:blipFill>
        <p:spPr>
          <a:xfrm>
            <a:off x="22475526" y="23944918"/>
            <a:ext cx="4691003" cy="7810501"/>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14022" y="5936262"/>
            <a:ext cx="9698264" cy="6409400"/>
          </a:xfrm>
          <a:prstGeom prst="rect">
            <a:avLst/>
          </a:prstGeom>
        </p:spPr>
      </p:pic>
      <p:sp>
        <p:nvSpPr>
          <p:cNvPr id="17" name="Text Placeholder 16"/>
          <p:cNvSpPr>
            <a:spLocks noGrp="1"/>
          </p:cNvSpPr>
          <p:nvPr>
            <p:ph type="body" sz="quarter" idx="11"/>
          </p:nvPr>
        </p:nvSpPr>
        <p:spPr/>
        <p:txBody>
          <a:bodyPr/>
          <a:lstStyle/>
          <a:p>
            <a:r>
              <a:rPr lang="en-US" dirty="0" smtClean="0"/>
              <a:t>MOTIVATION</a:t>
            </a:r>
            <a:endParaRPr lang="en-US" dirty="0"/>
          </a:p>
        </p:txBody>
      </p:sp>
      <p:sp>
        <p:nvSpPr>
          <p:cNvPr id="40" name="Text Placeholder 9"/>
          <p:cNvSpPr txBox="1">
            <a:spLocks/>
          </p:cNvSpPr>
          <p:nvPr/>
        </p:nvSpPr>
        <p:spPr>
          <a:xfrm>
            <a:off x="897837" y="16402215"/>
            <a:ext cx="10056813"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endParaRPr lang="en-US" dirty="0"/>
          </a:p>
        </p:txBody>
      </p:sp>
      <p:sp>
        <p:nvSpPr>
          <p:cNvPr id="41" name="Text Placeholder 452"/>
          <p:cNvSpPr txBox="1">
            <a:spLocks/>
          </p:cNvSpPr>
          <p:nvPr/>
        </p:nvSpPr>
        <p:spPr>
          <a:xfrm>
            <a:off x="904188" y="12306941"/>
            <a:ext cx="10050462"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l"/>
            <a:r>
              <a:rPr lang="en-US" u="none" dirty="0" smtClean="0"/>
              <a:t>Video Features</a:t>
            </a:r>
            <a:endParaRPr lang="en-US" u="none" dirty="0"/>
          </a:p>
        </p:txBody>
      </p:sp>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5811" t="5040" r="5673" b="8710"/>
          <a:stretch/>
        </p:blipFill>
        <p:spPr>
          <a:xfrm>
            <a:off x="986272" y="18394669"/>
            <a:ext cx="6215975" cy="2743200"/>
          </a:xfrm>
          <a:prstGeom prst="rect">
            <a:avLst/>
          </a:prstGeom>
        </p:spPr>
      </p:pic>
      <p:pic>
        <p:nvPicPr>
          <p:cNvPr id="20" name="Picture 19"/>
          <p:cNvPicPr>
            <a:picLocks noChangeAspect="1"/>
          </p:cNvPicPr>
          <p:nvPr/>
        </p:nvPicPr>
        <p:blipFill rotWithShape="1">
          <a:blip r:embed="rId8">
            <a:extLst>
              <a:ext uri="{28A0092B-C50C-407E-A947-70E740481C1C}">
                <a14:useLocalDpi xmlns:a14="http://schemas.microsoft.com/office/drawing/2010/main" val="0"/>
              </a:ext>
            </a:extLst>
          </a:blip>
          <a:srcRect l="5812" t="5040" r="6089" b="9628"/>
          <a:stretch/>
        </p:blipFill>
        <p:spPr>
          <a:xfrm>
            <a:off x="986272" y="21289126"/>
            <a:ext cx="6217920" cy="2727672"/>
          </a:xfrm>
          <a:prstGeom prst="rect">
            <a:avLst/>
          </a:prstGeom>
        </p:spPr>
      </p:pic>
      <p:pic>
        <p:nvPicPr>
          <p:cNvPr id="22" name="Picture 21"/>
          <p:cNvPicPr>
            <a:picLocks noChangeAspect="1"/>
          </p:cNvPicPr>
          <p:nvPr/>
        </p:nvPicPr>
        <p:blipFill rotWithShape="1">
          <a:blip r:embed="rId9">
            <a:extLst>
              <a:ext uri="{28A0092B-C50C-407E-A947-70E740481C1C}">
                <a14:useLocalDpi xmlns:a14="http://schemas.microsoft.com/office/drawing/2010/main" val="0"/>
              </a:ext>
            </a:extLst>
          </a:blip>
          <a:srcRect l="5841" t="4735" r="5981" b="9016"/>
          <a:stretch/>
        </p:blipFill>
        <p:spPr>
          <a:xfrm>
            <a:off x="966122" y="24180184"/>
            <a:ext cx="6217920" cy="2752674"/>
          </a:xfrm>
          <a:prstGeom prst="rect">
            <a:avLst/>
          </a:prstGeom>
        </p:spPr>
      </p:pic>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5066" y="18394669"/>
            <a:ext cx="3657600" cy="2743200"/>
          </a:xfrm>
          <a:prstGeom prst="rect">
            <a:avLst/>
          </a:prstGeom>
        </p:spPr>
      </p:pic>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75516" y="21311698"/>
            <a:ext cx="3657600" cy="2743200"/>
          </a:xfrm>
          <a:prstGeom prst="rect">
            <a:avLst/>
          </a:prstGeom>
        </p:spPr>
      </p:pic>
      <p:pic>
        <p:nvPicPr>
          <p:cNvPr id="25" name="Pictur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80052" y="24188527"/>
            <a:ext cx="3657600" cy="2743200"/>
          </a:xfrm>
          <a:prstGeom prst="rect">
            <a:avLst/>
          </a:prstGeom>
        </p:spPr>
      </p:pic>
      <p:sp>
        <p:nvSpPr>
          <p:cNvPr id="49" name="Text Placeholder 9"/>
          <p:cNvSpPr txBox="1">
            <a:spLocks/>
          </p:cNvSpPr>
          <p:nvPr/>
        </p:nvSpPr>
        <p:spPr>
          <a:xfrm>
            <a:off x="990603" y="26828370"/>
            <a:ext cx="10056813" cy="246219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i="1" dirty="0" smtClean="0"/>
              <a:t>A demonstration of shot transition detection. The histograms pertaining to the same shot (top, middle) share similar color histogram, while the one for a different shot (middle) display different color components. (Frozen, animation)</a:t>
            </a:r>
          </a:p>
          <a:p>
            <a:endParaRPr lang="en-US" dirty="0" smtClean="0"/>
          </a:p>
        </p:txBody>
      </p:sp>
      <p:sp>
        <p:nvSpPr>
          <p:cNvPr id="50" name="Text Placeholder 9"/>
          <p:cNvSpPr txBox="1">
            <a:spLocks/>
          </p:cNvSpPr>
          <p:nvPr/>
        </p:nvSpPr>
        <p:spPr>
          <a:xfrm>
            <a:off x="931609" y="28419168"/>
            <a:ext cx="10056813" cy="423190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IV. Shot length</a:t>
            </a:r>
          </a:p>
          <a:p>
            <a:pPr algn="just"/>
            <a:r>
              <a:rPr lang="en-US" dirty="0" smtClean="0"/>
              <a:t>Once the shot transitions were identified, we could get statistics such as: average shot length, min. and max. shot length, and their standard deviations as well.</a:t>
            </a:r>
          </a:p>
          <a:p>
            <a:r>
              <a:rPr lang="en-US" b="1" dirty="0"/>
              <a:t>V. RGB Component</a:t>
            </a:r>
          </a:p>
          <a:p>
            <a:pPr algn="just"/>
            <a:r>
              <a:rPr lang="en-US" dirty="0"/>
              <a:t>R, G and B components denote the proportion of red, green and blue colors for a given pixel. We calculated the average intensities along each of these color channels, across pixels and across all frames.</a:t>
            </a:r>
          </a:p>
          <a:p>
            <a:endParaRPr lang="en-US" dirty="0" smtClean="0"/>
          </a:p>
        </p:txBody>
      </p:sp>
      <p:sp>
        <p:nvSpPr>
          <p:cNvPr id="51" name="Text Placeholder 9"/>
          <p:cNvSpPr txBox="1">
            <a:spLocks/>
          </p:cNvSpPr>
          <p:nvPr/>
        </p:nvSpPr>
        <p:spPr>
          <a:xfrm>
            <a:off x="11561496" y="6816799"/>
            <a:ext cx="10056813" cy="1308028"/>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VI. Detail Score</a:t>
            </a:r>
          </a:p>
          <a:p>
            <a:r>
              <a:rPr lang="en-US" dirty="0" smtClean="0"/>
              <a:t>We used Canny edge detection filter [2] to find average detail per frame.</a:t>
            </a:r>
          </a:p>
        </p:txBody>
      </p:sp>
      <p:pic>
        <p:nvPicPr>
          <p:cNvPr id="28" name="Picture 27"/>
          <p:cNvPicPr>
            <a:picLocks noChangeAspect="1"/>
          </p:cNvPicPr>
          <p:nvPr/>
        </p:nvPicPr>
        <p:blipFill rotWithShape="1">
          <a:blip r:embed="rId13" cstate="print">
            <a:extLst>
              <a:ext uri="{28A0092B-C50C-407E-A947-70E740481C1C}">
                <a14:useLocalDpi xmlns:a14="http://schemas.microsoft.com/office/drawing/2010/main" val="0"/>
              </a:ext>
            </a:extLst>
          </a:blip>
          <a:srcRect l="6031" t="4656" r="6031" b="8500"/>
          <a:stretch/>
        </p:blipFill>
        <p:spPr>
          <a:xfrm>
            <a:off x="11691369" y="8086725"/>
            <a:ext cx="4846320" cy="2671386"/>
          </a:xfrm>
          <a:prstGeom prst="rect">
            <a:avLst/>
          </a:prstGeom>
        </p:spPr>
      </p:pic>
      <p:pic>
        <p:nvPicPr>
          <p:cNvPr id="29" name="Picture 28"/>
          <p:cNvPicPr>
            <a:picLocks noChangeAspect="1"/>
          </p:cNvPicPr>
          <p:nvPr/>
        </p:nvPicPr>
        <p:blipFill rotWithShape="1">
          <a:blip r:embed="rId14" cstate="print">
            <a:extLst>
              <a:ext uri="{28A0092B-C50C-407E-A947-70E740481C1C}">
                <a14:useLocalDpi xmlns:a14="http://schemas.microsoft.com/office/drawing/2010/main" val="0"/>
              </a:ext>
            </a:extLst>
          </a:blip>
          <a:srcRect l="5816" t="4273" r="6245" b="7731"/>
          <a:stretch/>
        </p:blipFill>
        <p:spPr>
          <a:xfrm>
            <a:off x="11691369" y="10893110"/>
            <a:ext cx="4846320" cy="2706848"/>
          </a:xfrm>
          <a:prstGeom prst="rect">
            <a:avLst/>
          </a:prstGeom>
        </p:spPr>
      </p:pic>
      <p:pic>
        <p:nvPicPr>
          <p:cNvPr id="30" name="Picture 29"/>
          <p:cNvPicPr>
            <a:picLocks noChangeAspect="1"/>
          </p:cNvPicPr>
          <p:nvPr/>
        </p:nvPicPr>
        <p:blipFill rotWithShape="1">
          <a:blip r:embed="rId15" cstate="print">
            <a:extLst>
              <a:ext uri="{28A0092B-C50C-407E-A947-70E740481C1C}">
                <a14:useLocalDpi xmlns:a14="http://schemas.microsoft.com/office/drawing/2010/main" val="0"/>
              </a:ext>
            </a:extLst>
          </a:blip>
          <a:srcRect l="6031" t="3889" r="6245" b="8499"/>
          <a:stretch/>
        </p:blipFill>
        <p:spPr>
          <a:xfrm>
            <a:off x="16623296" y="8076427"/>
            <a:ext cx="4846320" cy="2701615"/>
          </a:xfrm>
          <a:prstGeom prst="rect">
            <a:avLst/>
          </a:prstGeom>
        </p:spPr>
      </p:pic>
      <p:pic>
        <p:nvPicPr>
          <p:cNvPr id="31" name="Picture 30"/>
          <p:cNvPicPr>
            <a:picLocks noChangeAspect="1"/>
          </p:cNvPicPr>
          <p:nvPr/>
        </p:nvPicPr>
        <p:blipFill rotWithShape="1">
          <a:blip r:embed="rId16" cstate="print">
            <a:extLst>
              <a:ext uri="{28A0092B-C50C-407E-A947-70E740481C1C}">
                <a14:useLocalDpi xmlns:a14="http://schemas.microsoft.com/office/drawing/2010/main" val="0"/>
              </a:ext>
            </a:extLst>
          </a:blip>
          <a:srcRect l="6031" t="3888" r="6031" b="7731"/>
          <a:stretch/>
        </p:blipFill>
        <p:spPr>
          <a:xfrm>
            <a:off x="16607758" y="10885088"/>
            <a:ext cx="4861858" cy="2718667"/>
          </a:xfrm>
          <a:prstGeom prst="rect">
            <a:avLst/>
          </a:prstGeom>
        </p:spPr>
      </p:pic>
      <p:sp>
        <p:nvSpPr>
          <p:cNvPr id="56" name="Text Placeholder 9"/>
          <p:cNvSpPr txBox="1">
            <a:spLocks/>
          </p:cNvSpPr>
          <p:nvPr/>
        </p:nvSpPr>
        <p:spPr>
          <a:xfrm>
            <a:off x="11579351" y="13557763"/>
            <a:ext cx="10056813" cy="207747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i="1" dirty="0" smtClean="0"/>
              <a:t>Edge detection filter measuring different detail score for frames with different level of detail. (top) Kung Fu Panda, Animation-Comedy (bottom) Interstellar, Adventure.</a:t>
            </a:r>
          </a:p>
          <a:p>
            <a:endParaRPr lang="en-US" dirty="0" smtClean="0"/>
          </a:p>
        </p:txBody>
      </p:sp>
      <p:sp>
        <p:nvSpPr>
          <p:cNvPr id="57" name="Text Placeholder 9"/>
          <p:cNvSpPr txBox="1">
            <a:spLocks/>
          </p:cNvSpPr>
          <p:nvPr/>
        </p:nvSpPr>
        <p:spPr>
          <a:xfrm>
            <a:off x="11620289" y="15034529"/>
            <a:ext cx="10056813" cy="207747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VII. Dark Scenes</a:t>
            </a:r>
          </a:p>
          <a:p>
            <a:pPr algn="just"/>
            <a:r>
              <a:rPr lang="en-US" dirty="0" smtClean="0"/>
              <a:t>A “dark scene” was defined as consecutive frames with dark transitions. We measured average lengths of such scenes, standard deviation of length, min. and max. length, and the percentage of dark scene in a given trailer.</a:t>
            </a:r>
          </a:p>
        </p:txBody>
      </p:sp>
      <p:sp>
        <p:nvSpPr>
          <p:cNvPr id="58" name="Text Placeholder 452"/>
          <p:cNvSpPr txBox="1">
            <a:spLocks/>
          </p:cNvSpPr>
          <p:nvPr/>
        </p:nvSpPr>
        <p:spPr>
          <a:xfrm>
            <a:off x="11648320" y="17036138"/>
            <a:ext cx="10050462"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l"/>
            <a:r>
              <a:rPr lang="en-US" u="none" dirty="0" smtClean="0"/>
              <a:t>Audio Features</a:t>
            </a:r>
            <a:endParaRPr lang="en-US" u="none" dirty="0"/>
          </a:p>
        </p:txBody>
      </p:sp>
      <p:pic>
        <p:nvPicPr>
          <p:cNvPr id="60" name="Picture 5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067936" y="20824791"/>
            <a:ext cx="9051754" cy="2016632"/>
          </a:xfrm>
          <a:prstGeom prst="rect">
            <a:avLst/>
          </a:prstGeom>
        </p:spPr>
      </p:pic>
      <p:sp>
        <p:nvSpPr>
          <p:cNvPr id="62" name="Text Placeholder 7"/>
          <p:cNvSpPr txBox="1">
            <a:spLocks/>
          </p:cNvSpPr>
          <p:nvPr/>
        </p:nvSpPr>
        <p:spPr>
          <a:xfrm>
            <a:off x="11630858" y="23449668"/>
            <a:ext cx="10048874" cy="207747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III. Frequency components of audio</a:t>
            </a:r>
          </a:p>
          <a:p>
            <a:pPr algn="just"/>
            <a:r>
              <a:rPr lang="en-US" dirty="0" smtClean="0"/>
              <a:t>The frequencies residing in an audio track was analyzed via Fast Fourier Transform. They were bucketed into standard eleven octave bands, and the percentage of each octave in the given trailer was noted.</a:t>
            </a:r>
          </a:p>
        </p:txBody>
      </p:sp>
      <p:sp>
        <p:nvSpPr>
          <p:cNvPr id="63" name="Text Placeholder 454"/>
          <p:cNvSpPr txBox="1">
            <a:spLocks/>
          </p:cNvSpPr>
          <p:nvPr/>
        </p:nvSpPr>
        <p:spPr>
          <a:xfrm>
            <a:off x="11569815" y="25565671"/>
            <a:ext cx="10048875" cy="754045"/>
          </a:xfrm>
          <a:prstGeom prst="rect">
            <a:avLst/>
          </a:prstGeom>
          <a:no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smtClean="0"/>
              <a:t>MACHINE LEARNING ALGORITHM</a:t>
            </a:r>
            <a:endParaRPr lang="en-US" dirty="0"/>
          </a:p>
        </p:txBody>
      </p:sp>
      <p:sp>
        <p:nvSpPr>
          <p:cNvPr id="34" name="Text Placeholder 33"/>
          <p:cNvSpPr>
            <a:spLocks noGrp="1"/>
          </p:cNvSpPr>
          <p:nvPr>
            <p:ph type="body" sz="quarter" idx="30"/>
          </p:nvPr>
        </p:nvSpPr>
        <p:spPr>
          <a:xfrm>
            <a:off x="32972539" y="29341218"/>
            <a:ext cx="10052050" cy="846363"/>
          </a:xfrm>
        </p:spPr>
        <p:txBody>
          <a:bodyPr/>
          <a:lstStyle/>
          <a:p>
            <a:endParaRPr lang="en-US" dirty="0"/>
          </a:p>
        </p:txBody>
      </p:sp>
      <p:sp>
        <p:nvSpPr>
          <p:cNvPr id="66" name="Text Placeholder 456"/>
          <p:cNvSpPr txBox="1">
            <a:spLocks/>
          </p:cNvSpPr>
          <p:nvPr/>
        </p:nvSpPr>
        <p:spPr>
          <a:xfrm>
            <a:off x="32955182" y="5534648"/>
            <a:ext cx="10058400" cy="754045"/>
          </a:xfrm>
          <a:prstGeom prst="rect">
            <a:avLst/>
          </a:prstGeom>
          <a:no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smtClean="0"/>
              <a:t>RESULTS (cont.)</a:t>
            </a:r>
            <a:endParaRPr lang="en-US" dirty="0"/>
          </a:p>
        </p:txBody>
      </p:sp>
      <p:sp>
        <p:nvSpPr>
          <p:cNvPr id="52" name="Text Placeholder 9"/>
          <p:cNvSpPr txBox="1">
            <a:spLocks/>
          </p:cNvSpPr>
          <p:nvPr/>
        </p:nvSpPr>
        <p:spPr>
          <a:xfrm>
            <a:off x="11608969" y="22786631"/>
            <a:ext cx="10056813" cy="1308028"/>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i="1" dirty="0" smtClean="0"/>
              <a:t>A sample waveform showing a sudden rise (red) and a sudden fall (green)</a:t>
            </a:r>
            <a:endParaRPr lang="en-US" i="1" dirty="0" smtClean="0"/>
          </a:p>
          <a:p>
            <a:endParaRPr lang="en-US" dirty="0" smtClean="0"/>
          </a:p>
        </p:txBody>
      </p:sp>
      <p:sp>
        <p:nvSpPr>
          <p:cNvPr id="53" name="Text Placeholder 9"/>
          <p:cNvSpPr txBox="1">
            <a:spLocks/>
          </p:cNvSpPr>
          <p:nvPr/>
        </p:nvSpPr>
        <p:spPr>
          <a:xfrm>
            <a:off x="22292826" y="12203123"/>
            <a:ext cx="10056813"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i="1" dirty="0" smtClean="0"/>
              <a:t>A pipeline of overall algorithm</a:t>
            </a:r>
            <a:endParaRPr lang="en-US" i="1" dirty="0" smtClean="0"/>
          </a:p>
        </p:txBody>
      </p:sp>
      <p:sp>
        <p:nvSpPr>
          <p:cNvPr id="54" name="Text Placeholder 9"/>
          <p:cNvSpPr txBox="1">
            <a:spLocks/>
          </p:cNvSpPr>
          <p:nvPr/>
        </p:nvSpPr>
        <p:spPr>
          <a:xfrm>
            <a:off x="22238072" y="13512403"/>
            <a:ext cx="10056813" cy="2769967"/>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dirty="0"/>
              <a:t>The rate of successive classification by our algorithm for top ten most popular genres are shown </a:t>
            </a:r>
            <a:r>
              <a:rPr lang="en-US" dirty="0" smtClean="0"/>
              <a:t>below. The </a:t>
            </a:r>
            <a:r>
              <a:rPr lang="en-US" dirty="0"/>
              <a:t>Drama genre </a:t>
            </a:r>
            <a:r>
              <a:rPr lang="en-US" dirty="0" smtClean="0"/>
              <a:t>had </a:t>
            </a:r>
            <a:r>
              <a:rPr lang="en-US" dirty="0"/>
              <a:t>the lowest success </a:t>
            </a:r>
            <a:r>
              <a:rPr lang="en-US" dirty="0" smtClean="0"/>
              <a:t>rate, with 58% </a:t>
            </a:r>
            <a:r>
              <a:rPr lang="en-US" dirty="0"/>
              <a:t>and </a:t>
            </a:r>
            <a:r>
              <a:rPr lang="en-US" dirty="0" smtClean="0"/>
              <a:t>66% </a:t>
            </a:r>
            <a:r>
              <a:rPr lang="en-US" dirty="0"/>
              <a:t>successful classification for binary decision tree and SVM respectively. </a:t>
            </a:r>
            <a:r>
              <a:rPr lang="en-US" dirty="0" smtClean="0"/>
              <a:t>The rest of </a:t>
            </a:r>
            <a:r>
              <a:rPr lang="en-US" dirty="0"/>
              <a:t>genres registered consistently over </a:t>
            </a:r>
            <a:r>
              <a:rPr lang="en-US" dirty="0" smtClean="0"/>
              <a:t>70% </a:t>
            </a:r>
            <a:r>
              <a:rPr lang="en-US" dirty="0"/>
              <a:t>success rate. SVM had roughly </a:t>
            </a:r>
            <a:r>
              <a:rPr lang="en-US" dirty="0" smtClean="0"/>
              <a:t>8% </a:t>
            </a:r>
            <a:r>
              <a:rPr lang="en-US" dirty="0"/>
              <a:t>higher success rate </a:t>
            </a:r>
            <a:r>
              <a:rPr lang="en-US" dirty="0" smtClean="0"/>
              <a:t>overall for </a:t>
            </a:r>
            <a:r>
              <a:rPr lang="en-US" dirty="0"/>
              <a:t>a given genre than binary decision tree</a:t>
            </a:r>
            <a:r>
              <a:rPr lang="en-US" dirty="0" smtClean="0"/>
              <a:t>.</a:t>
            </a:r>
            <a:endParaRPr lang="en-US" dirty="0" smtClean="0"/>
          </a:p>
        </p:txBody>
      </p:sp>
      <p:sp>
        <p:nvSpPr>
          <p:cNvPr id="55" name="Text Placeholder 9"/>
          <p:cNvSpPr txBox="1">
            <a:spLocks/>
          </p:cNvSpPr>
          <p:nvPr/>
        </p:nvSpPr>
        <p:spPr>
          <a:xfrm>
            <a:off x="22259925" y="22890815"/>
            <a:ext cx="10056813" cy="1231084"/>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dirty="0" smtClean="0"/>
              <a:t>Performing singular value decomposition (SVD) on the feature set could provide covariance of principle modes in the set. </a:t>
            </a:r>
            <a:endParaRPr lang="en-US" dirty="0" smtClean="0"/>
          </a:p>
        </p:txBody>
      </p:sp>
      <p:sp>
        <p:nvSpPr>
          <p:cNvPr id="67" name="Text Placeholder 9"/>
          <p:cNvSpPr txBox="1">
            <a:spLocks/>
          </p:cNvSpPr>
          <p:nvPr/>
        </p:nvSpPr>
        <p:spPr>
          <a:xfrm>
            <a:off x="27360213" y="23900242"/>
            <a:ext cx="4752073" cy="8233001"/>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dirty="0" smtClean="0"/>
              <a:t>  Aside from the first two modes, the covariance of the principal modes decreased steadily.  Note that these modes are not equivalent to features, but rather a combination of features present in the set. For example, in the figure below one can observe how mode one through four consist of varying degree of combination of all the features.</a:t>
            </a:r>
          </a:p>
          <a:p>
            <a:pPr algn="just"/>
            <a:r>
              <a:rPr lang="en-US" dirty="0"/>
              <a:t> </a:t>
            </a:r>
            <a:r>
              <a:rPr lang="en-US" dirty="0" smtClean="0"/>
              <a:t> The first mode captures appx. 8.5% of the energy in the feature set. We performed a dimensional reduction by making classifications using the first mode only</a:t>
            </a:r>
            <a:r>
              <a:rPr lang="en-US" dirty="0"/>
              <a:t>. Surprisingly, the difference of success rate between one-mode </a:t>
            </a:r>
            <a:r>
              <a:rPr lang="en-US" dirty="0" smtClean="0"/>
              <a:t>and full-mode was </a:t>
            </a:r>
            <a:r>
              <a:rPr lang="en-US" dirty="0"/>
              <a:t>less than </a:t>
            </a:r>
            <a:r>
              <a:rPr lang="en-US" dirty="0" smtClean="0"/>
              <a:t>10%.</a:t>
            </a:r>
            <a:endParaRPr lang="en-US" dirty="0" smtClean="0"/>
          </a:p>
        </p:txBody>
      </p:sp>
    </p:spTree>
    <p:extLst>
      <p:ext uri="{BB962C8B-B14F-4D97-AF65-F5344CB8AC3E}">
        <p14:creationId xmlns:p14="http://schemas.microsoft.com/office/powerpoint/2010/main" val="3425218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36x48-Template-V2b">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979</TotalTime>
  <Words>1263</Words>
  <Application>Microsoft Office PowerPoint</Application>
  <PresentationFormat>Custom</PresentationFormat>
  <Paragraphs>53</Paragraphs>
  <Slides>1</Slides>
  <Notes>1</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9" baseType="lpstr">
      <vt:lpstr>Arial</vt:lpstr>
      <vt:lpstr>Calibri</vt:lpstr>
      <vt:lpstr>Times New Roman</vt:lpstr>
      <vt:lpstr>Trebuchet MS</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Noel Kimber</cp:lastModifiedBy>
  <cp:revision>87</cp:revision>
  <dcterms:created xsi:type="dcterms:W3CDTF">2012-02-03T19:11:35Z</dcterms:created>
  <dcterms:modified xsi:type="dcterms:W3CDTF">2016-03-10T22:15:26Z</dcterms:modified>
</cp:coreProperties>
</file>